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3" r:id="rId1"/>
  </p:sldMasterIdLst>
  <p:notesMasterIdLst>
    <p:notesMasterId r:id="rId17"/>
  </p:notesMasterIdLst>
  <p:sldIdLst>
    <p:sldId id="268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70" r:id="rId14"/>
    <p:sldId id="269" r:id="rId15"/>
    <p:sldId id="271" r:id="rId16"/>
  </p:sldIdLst>
  <p:sldSz cx="14630400" cy="8229600"/>
  <p:notesSz cx="8229600" cy="14630400"/>
  <p:embeddedFontLst>
    <p:embeddedFont>
      <p:font typeface="Poppins Light" panose="00000400000000000000" pitchFamily="2" charset="0"/>
      <p:regular r:id="rId18"/>
    </p:embeddedFont>
    <p:embeddedFont>
      <p:font typeface="Roboto Light" panose="02000000000000000000" pitchFamily="2" charset="0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052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0201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700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046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3705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932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763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246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3142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261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803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65170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222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263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23313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8493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831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3887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42636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51211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8469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77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06273B-816C-8A19-D595-35E09E9DD611}"/>
              </a:ext>
            </a:extLst>
          </p:cNvPr>
          <p:cNvSpPr txBox="1"/>
          <p:nvPr/>
        </p:nvSpPr>
        <p:spPr>
          <a:xfrm>
            <a:off x="5075836" y="813905"/>
            <a:ext cx="5382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 PRESENTATION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4614C-ED7E-AB6F-0C27-E452F943E20C}"/>
              </a:ext>
            </a:extLst>
          </p:cNvPr>
          <p:cNvSpPr txBox="1"/>
          <p:nvPr/>
        </p:nvSpPr>
        <p:spPr>
          <a:xfrm>
            <a:off x="5459683" y="2929173"/>
            <a:ext cx="461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PREDICTIVE ANALYSIS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5E8D9-A105-71CE-29D5-799FAA838664}"/>
              </a:ext>
            </a:extLst>
          </p:cNvPr>
          <p:cNvSpPr txBox="1"/>
          <p:nvPr/>
        </p:nvSpPr>
        <p:spPr>
          <a:xfrm>
            <a:off x="535804" y="4922877"/>
            <a:ext cx="23455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SANJANA 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SHARMILA 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PRIYANSH NOLKHA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VISHAL KUMAR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ANUVID MISHRA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BF100-90BC-7C5D-1ABD-84F84E3C1F0E}"/>
              </a:ext>
            </a:extLst>
          </p:cNvPr>
          <p:cNvSpPr txBox="1"/>
          <p:nvPr/>
        </p:nvSpPr>
        <p:spPr>
          <a:xfrm>
            <a:off x="11650073" y="4922877"/>
            <a:ext cx="2114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ABHISHEK SINGH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DB1C88-90E5-05BD-C5A3-443415108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14" y="478968"/>
            <a:ext cx="1993080" cy="1944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41BC60-7020-0E7C-AEF2-C8F09E8703B4}"/>
              </a:ext>
            </a:extLst>
          </p:cNvPr>
          <p:cNvSpPr txBox="1"/>
          <p:nvPr/>
        </p:nvSpPr>
        <p:spPr>
          <a:xfrm>
            <a:off x="4916426" y="1871539"/>
            <a:ext cx="570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 DATA SCIENCE TECHNIQUE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08648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360" y="468511"/>
            <a:ext cx="6219230" cy="530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Model Visualizations &amp; Results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1987510" y="1406604"/>
            <a:ext cx="12056031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4F91B5-34A5-99AC-1249-ED7284E38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86" y="1985584"/>
            <a:ext cx="6163004" cy="2427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4BD3EA-372E-8895-E656-0518243A7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25" y="1985585"/>
            <a:ext cx="6457950" cy="24527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F65264-CFC7-2EF5-DC6C-C236356F7A1C}"/>
              </a:ext>
            </a:extLst>
          </p:cNvPr>
          <p:cNvSpPr txBox="1"/>
          <p:nvPr/>
        </p:nvSpPr>
        <p:spPr>
          <a:xfrm>
            <a:off x="2657475" y="5753100"/>
            <a:ext cx="947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Figure: Comparison of Actual and Predicted Stock Prices showing model accuracy of ICICI and LT . 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88A80-4254-2A79-7310-1E503BDD5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4333"/>
            <a:ext cx="12954000" cy="5984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11C443-83AC-528B-BF2B-16930CD7713F}"/>
              </a:ext>
            </a:extLst>
          </p:cNvPr>
          <p:cNvSpPr txBox="1"/>
          <p:nvPr/>
        </p:nvSpPr>
        <p:spPr>
          <a:xfrm>
            <a:off x="3829050" y="7153275"/>
            <a:ext cx="7336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: Model details and feature description displayed on the dashboard.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7594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206" y="578168"/>
            <a:ext cx="7672388" cy="1313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Deployment, Conclusions &amp; Future Work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22206" y="2417564"/>
            <a:ext cx="262806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Deployment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6222206" y="2956084"/>
            <a:ext cx="3579733" cy="2018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Streamlit application deployed with interactive parameter controls, real-time predictions, and model interpretation dashboards enabling accessibility for non-technical stakeholders.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0322481" y="2417564"/>
            <a:ext cx="262806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Findings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322481" y="2956084"/>
            <a:ext cx="3579733" cy="2018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Random Forest ensemble achieves superior performance (R²=0.92) versus linear baselines. Feature importance analysis reveals momentum and volatility metrics as dominant predictors.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2206" y="5504910"/>
            <a:ext cx="7672388" cy="33814"/>
          </a:xfrm>
          <a:prstGeom prst="rect">
            <a:avLst/>
          </a:prstGeom>
          <a:solidFill>
            <a:srgbClr val="E5E0DF">
              <a:alpha val="5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222206" y="5853946"/>
            <a:ext cx="345995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Research Directions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6222206" y="6497598"/>
            <a:ext cx="7672388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Integration of sentiment analysis from financial news and social media signals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222206" y="6907530"/>
            <a:ext cx="7672388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Multivariate LSTM networks for enhanced temporal pattern recognition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222206" y="7317462"/>
            <a:ext cx="7672388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Reinforcement learning agents for dynamic portfolio optimisation</a:t>
            </a:r>
            <a:endParaRPr lang="en-US" sz="16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77F4D0-42ED-99E4-02C9-7DFD74885483}"/>
              </a:ext>
            </a:extLst>
          </p:cNvPr>
          <p:cNvSpPr txBox="1"/>
          <p:nvPr/>
        </p:nvSpPr>
        <p:spPr>
          <a:xfrm>
            <a:off x="5248275" y="3000375"/>
            <a:ext cx="4538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VIDEO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690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7B743736-EA1C-F2CB-43FA-2504EB4EA6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145143"/>
            <a:ext cx="134112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3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1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EB4220-8CBF-1B71-E862-D65D367E0F2D}"/>
              </a:ext>
            </a:extLst>
          </p:cNvPr>
          <p:cNvSpPr txBox="1"/>
          <p:nvPr/>
        </p:nvSpPr>
        <p:spPr>
          <a:xfrm>
            <a:off x="4959266" y="2952750"/>
            <a:ext cx="4711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240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083" y="911185"/>
            <a:ext cx="7732633" cy="5040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900"/>
              </a:lnSpc>
              <a:buNone/>
            </a:pPr>
            <a:r>
              <a:rPr lang="en-US" sz="7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Stock Predictive Analysis</a:t>
            </a:r>
            <a:endParaRPr lang="en-US" sz="7900" dirty="0"/>
          </a:p>
        </p:txBody>
      </p:sp>
      <p:sp>
        <p:nvSpPr>
          <p:cNvPr id="4" name="Text 1"/>
          <p:cNvSpPr/>
          <p:nvPr/>
        </p:nvSpPr>
        <p:spPr>
          <a:xfrm>
            <a:off x="6192083" y="6253758"/>
            <a:ext cx="5103495" cy="503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Random Forest Regressor</a:t>
            </a:r>
            <a:endParaRPr lang="en-US" sz="3150" dirty="0"/>
          </a:p>
        </p:txBody>
      </p:sp>
      <p:sp>
        <p:nvSpPr>
          <p:cNvPr id="5" name="Text 2"/>
          <p:cNvSpPr/>
          <p:nvPr/>
        </p:nvSpPr>
        <p:spPr>
          <a:xfrm>
            <a:off x="6192083" y="7060168"/>
            <a:ext cx="773263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comprehensive study on ensemble learning methods for financial time series forecasting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95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52505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Stock price prediction remains a critical challenge in quantitative finance. Traditional econometric models struggle with non-linear market dynamics and high-dimensional feature spaces.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Our Approach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3852505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implement an ensemble learning framework combining multiple decision trees to capture complex market patterns whilst reducing overfitting and improving generalisation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9599"/>
            <a:ext cx="57230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Research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72007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Primary Objective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39685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 a robust Random Forest model for accurate stock price forecasting with R² ≥ 0.90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672007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906441"/>
            <a:ext cx="30630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Secondary Objectives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39685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Compare ensemble methods; engineer domain-specific features; deploy production-ready interface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672007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Tertiary Objective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39685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Evaluate model interpretability and feature importance using SHAP values and permutation analysis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6001" y="514588"/>
            <a:ext cx="7293412" cy="553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Technology Stack &amp; Data Pipeline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6001" y="1333381"/>
            <a:ext cx="442555" cy="4425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06001" y="1997154"/>
            <a:ext cx="221301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Python 3.10+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106001" y="2379940"/>
            <a:ext cx="790479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Core programming language for data processing and model development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06001" y="3017282"/>
            <a:ext cx="442555" cy="44255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06001" y="3681055"/>
            <a:ext cx="221301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yfinance API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6106001" y="4063841"/>
            <a:ext cx="790479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Historical stock data acquisition from Yahoo Finance with automated updates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06001" y="4701183"/>
            <a:ext cx="442555" cy="44255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06001" y="5364956"/>
            <a:ext cx="221301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scikit-learn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106001" y="5747742"/>
            <a:ext cx="790479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Ensemble methods, preprocessing pipelines, and cross-validation frameworks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06001" y="6385084"/>
            <a:ext cx="442555" cy="44255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06001" y="7048857"/>
            <a:ext cx="221301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Streamlit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6106001" y="7431643"/>
            <a:ext cx="790479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Interactive web application deployment for real-time predictions and visualisation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73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Dataset Description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43143"/>
            <a:ext cx="28909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Characteristics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24288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Historical daily OHLCV (Open, High, Low, Close, Volume) data spanning five years (2019-2024) for S&amp;P 500 constituents. Total observations: 1,260 trading days per security.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1706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Source: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Yahoo Finance via yfinance Python package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8404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Temporal Coverage: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2019-01-01 to 2024-01-31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3271480"/>
            <a:ext cx="4885015" cy="27355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7554" y="519470"/>
            <a:ext cx="7821692" cy="1180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Preprocessing &amp; Feature Engineering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7554" y="1983462"/>
            <a:ext cx="188833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7554" y="2281595"/>
            <a:ext cx="7821692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6" name="Text 3"/>
          <p:cNvSpPr/>
          <p:nvPr/>
        </p:nvSpPr>
        <p:spPr>
          <a:xfrm>
            <a:off x="6147554" y="2421731"/>
            <a:ext cx="2938105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Missing Value Imputation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147554" y="2830116"/>
            <a:ext cx="782169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Forward fill method for time series; recursive deletion for &gt; 5% missingness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47554" y="3462933"/>
            <a:ext cx="188833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47554" y="3761065"/>
            <a:ext cx="7821692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0" name="Text 7"/>
          <p:cNvSpPr/>
          <p:nvPr/>
        </p:nvSpPr>
        <p:spPr>
          <a:xfrm>
            <a:off x="6147554" y="3901202"/>
            <a:ext cx="236136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Feature Scaling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147554" y="4309586"/>
            <a:ext cx="782169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StandardScaler normalisation (mean=0, std=1) applied to all numeric features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147554" y="4942403"/>
            <a:ext cx="188833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7554" y="5240536"/>
            <a:ext cx="7821692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4" name="Text 11"/>
          <p:cNvSpPr/>
          <p:nvPr/>
        </p:nvSpPr>
        <p:spPr>
          <a:xfrm>
            <a:off x="6147554" y="5380673"/>
            <a:ext cx="236136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Temporal Features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147554" y="5789057"/>
            <a:ext cx="782169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Engineered moving averages (5, 20, 50 days), momentum oscillators, volatility measures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47554" y="6421874"/>
            <a:ext cx="188833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47554" y="6720007"/>
            <a:ext cx="7821692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8" name="Text 15"/>
          <p:cNvSpPr/>
          <p:nvPr/>
        </p:nvSpPr>
        <p:spPr>
          <a:xfrm>
            <a:off x="6147554" y="6860143"/>
            <a:ext cx="236136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Train-Test Split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147554" y="7268527"/>
            <a:ext cx="782169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Chronological 80-20 split preserving temporal dependency structure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8413"/>
            <a:ext cx="9697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Random Forest Model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74168"/>
            <a:ext cx="28589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Model Configuration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553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n_estimators: 200 trees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max_depth: 25 nodes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min_samples_split: 5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Criterion: MSE reduction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71241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Bootstrap: Enabled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4774168"/>
            <a:ext cx="42143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Hyperparameter Optimisation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99521" y="535531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Grid search with 5-fold cross-validation across 48 parameter combinations. Final model selected based on validation MSE and computational efficiency trade-off.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53527" y="588288"/>
            <a:ext cx="8671389" cy="819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Model Performance &amp; Evaluation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5184" y="3390837"/>
            <a:ext cx="2370534" cy="70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0.92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6235184" y="4364054"/>
            <a:ext cx="2370534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R² Score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235184" y="4826612"/>
            <a:ext cx="2370534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Explains 92% variance in stock prices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873133" y="3390837"/>
            <a:ext cx="2370534" cy="70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5E0DF"/>
                </a:solidFill>
                <a:latin typeface="Poppins Light" pitchFamily="34" charset="0"/>
                <a:cs typeface="Poppins Light" pitchFamily="34" charset="-120"/>
              </a:rPr>
              <a:t>87.98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8873133" y="4364054"/>
            <a:ext cx="2370534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RMSE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8873133" y="4826613"/>
            <a:ext cx="2370534" cy="423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Root mean squared error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1511082" y="3390837"/>
            <a:ext cx="2370534" cy="705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5E0DF"/>
                </a:solidFill>
                <a:latin typeface="Poppins Light" pitchFamily="34" charset="0"/>
                <a:cs typeface="Poppins Light" pitchFamily="34" charset="-120"/>
              </a:rPr>
              <a:t>21.59</a:t>
            </a:r>
            <a:endParaRPr lang="en-US" sz="5550" dirty="0"/>
          </a:p>
        </p:txBody>
      </p:sp>
      <p:sp>
        <p:nvSpPr>
          <p:cNvPr id="11" name="Text 8"/>
          <p:cNvSpPr/>
          <p:nvPr/>
        </p:nvSpPr>
        <p:spPr>
          <a:xfrm>
            <a:off x="11511082" y="4364054"/>
            <a:ext cx="2370534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1511082" y="4826612"/>
            <a:ext cx="2370534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Mean absolute error per prediction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42</TotalTime>
  <Words>533</Words>
  <Application>Microsoft Office PowerPoint</Application>
  <PresentationFormat>Custom</PresentationFormat>
  <Paragraphs>96</Paragraphs>
  <Slides>15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Roboto Light</vt:lpstr>
      <vt:lpstr>Calibri</vt:lpstr>
      <vt:lpstr>Times New Roman</vt:lpstr>
      <vt:lpstr>Poppins Light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Anuvid Mishra</cp:lastModifiedBy>
  <cp:revision>4</cp:revision>
  <dcterms:created xsi:type="dcterms:W3CDTF">2025-10-26T19:46:03Z</dcterms:created>
  <dcterms:modified xsi:type="dcterms:W3CDTF">2025-10-27T03:02:11Z</dcterms:modified>
</cp:coreProperties>
</file>